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Lst>
  <p:notesMasterIdLst>
    <p:notesMasterId r:id="rId17"/>
  </p:notesMasterIdLst>
  <p:handoutMasterIdLst>
    <p:handoutMasterId r:id="rId18"/>
  </p:handoutMasterIdLst>
  <p:sldIdLst>
    <p:sldId id="1860" r:id="rId5"/>
    <p:sldId id="1861" r:id="rId6"/>
    <p:sldId id="1878" r:id="rId7"/>
    <p:sldId id="1879" r:id="rId8"/>
    <p:sldId id="272" r:id="rId9"/>
    <p:sldId id="1835" r:id="rId10"/>
    <p:sldId id="1883" r:id="rId11"/>
    <p:sldId id="1882" r:id="rId12"/>
    <p:sldId id="1884" r:id="rId13"/>
    <p:sldId id="1880" r:id="rId14"/>
    <p:sldId id="271" r:id="rId15"/>
    <p:sldId id="1840" r:id="rId1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1860"/>
            <p14:sldId id="1861"/>
            <p14:sldId id="1878"/>
            <p14:sldId id="1879"/>
            <p14:sldId id="272"/>
            <p14:sldId id="1835"/>
            <p14:sldId id="1883"/>
            <p14:sldId id="1882"/>
            <p14:sldId id="1884"/>
            <p14:sldId id="1880"/>
            <p14:sldId id="271"/>
            <p14:sldId id="18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02" autoAdjust="0"/>
    <p:restoredTop sz="69683" autoAdjust="0"/>
  </p:normalViewPr>
  <p:slideViewPr>
    <p:cSldViewPr snapToGrid="0">
      <p:cViewPr varScale="1">
        <p:scale>
          <a:sx n="78" d="100"/>
          <a:sy n="78" d="100"/>
        </p:scale>
        <p:origin x="2264" y="168"/>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66" d="100"/>
        <a:sy n="66" d="100"/>
      </p:scale>
      <p:origin x="0" y="-1029"/>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9/25/18 11:20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9/25/18 11:20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9/25/18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cover a very basic reporting scenario with:</a:t>
            </a:r>
          </a:p>
          <a:p>
            <a:pPr marL="171450" indent="-171450">
              <a:buFontTx/>
              <a:buChar char="-"/>
            </a:pPr>
            <a:r>
              <a:rPr lang="en-US" dirty="0" err="1"/>
              <a:t>PowerBI</a:t>
            </a:r>
            <a:endParaRPr lang="en-US" dirty="0"/>
          </a:p>
          <a:p>
            <a:pPr marL="171450" indent="-171450">
              <a:buFontTx/>
              <a:buChar char="-"/>
            </a:pPr>
            <a:r>
              <a:rPr lang="en-US" dirty="0"/>
              <a:t>OOTB report packs</a:t>
            </a:r>
          </a:p>
          <a:p>
            <a:pPr marL="384432" lvl="1" indent="-171450">
              <a:buFontTx/>
              <a:buChar char="-"/>
            </a:pPr>
            <a:r>
              <a:rPr lang="en-US" dirty="0"/>
              <a:t>Azure Security Center</a:t>
            </a:r>
          </a:p>
          <a:p>
            <a:pPr marL="384432" lvl="1" indent="-171450">
              <a:buFontTx/>
              <a:buChar char="-"/>
            </a:pPr>
            <a:r>
              <a:rPr lang="en-US" dirty="0"/>
              <a:t>Azure AD</a:t>
            </a:r>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9/25/18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24001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9/25/18 11:20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9/25/18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81008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9/25/18 11:20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537025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you account for R&amp;R: repeatability and reliability.  Whenever possible, you should start your automation adventures by scripting the functionality out.  This will make it easier to (re)run later and eliminate the need for running any part of that script manually.</a:t>
            </a:r>
          </a:p>
          <a:p>
            <a:r>
              <a:rPr lang="en-US" dirty="0"/>
              <a:t>Setting up things like PowerShell modules that contain this functionality can help promote reuse across VMs, automation accounts, even build/deploy agents if using VSTS.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9/25/18 11:20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287340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Hybrid (Azure + </a:t>
            </a:r>
            <a:r>
              <a:rPr lang="en-US" dirty="0" err="1"/>
              <a:t>onprem</a:t>
            </a:r>
            <a:r>
              <a:rPr lang="en-US" dirty="0"/>
              <a:t>): Bring up the Microsoft monitoring Agent and its install/upgrade to allow multiple workspaces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9/25/18 11:20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60403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cover an example using Azure Automation to:</a:t>
            </a:r>
          </a:p>
          <a:p>
            <a:pPr marL="171450" indent="-171450">
              <a:buFontTx/>
              <a:buChar char="-"/>
            </a:pPr>
            <a:r>
              <a:rPr lang="en-US" dirty="0"/>
              <a:t>Schedule power on/off for VMs</a:t>
            </a:r>
          </a:p>
          <a:p>
            <a:pPr marL="171450" indent="-171450">
              <a:buFontTx/>
              <a:buChar char="-"/>
            </a:pPr>
            <a:r>
              <a:rPr lang="en-US" dirty="0"/>
              <a:t>Set up of a hybrid Automation agent</a:t>
            </a:r>
          </a:p>
          <a:p>
            <a:pPr marL="171450" indent="-171450">
              <a:buFontTx/>
              <a:buChar char="-"/>
            </a:pPr>
            <a:r>
              <a:rPr lang="en-US" dirty="0"/>
              <a:t>Run Active Directory group maintenance (hybrid worker)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9/25/18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33085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monitor, talk about Network Watcher</a:t>
            </a:r>
          </a:p>
          <a:p>
            <a:r>
              <a:rPr lang="en-US" dirty="0"/>
              <a:t>Under Notify, talk about aggregation services such as Log Analytics, PagerDuty, Big Panda</a:t>
            </a:r>
          </a:p>
          <a:p>
            <a:r>
              <a:rPr lang="en-US" dirty="0"/>
              <a:t>Under Act, talk about ITSM integrations such as ServiceNow, </a:t>
            </a:r>
            <a:r>
              <a:rPr lang="en-US" dirty="0" err="1"/>
              <a:t>Provance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9/25/18 11:20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963232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cover an example using the following:</a:t>
            </a:r>
          </a:p>
          <a:p>
            <a:r>
              <a:rPr lang="en-US" dirty="0"/>
              <a:t>Azure Alerts</a:t>
            </a:r>
          </a:p>
          <a:p>
            <a:r>
              <a:rPr lang="en-US" dirty="0"/>
              <a:t>Azure Monitor</a:t>
            </a:r>
          </a:p>
          <a:p>
            <a:r>
              <a:rPr lang="en-US" dirty="0"/>
              <a:t>Azure </a:t>
            </a:r>
            <a:r>
              <a:rPr lang="en-US" dirty="0" err="1"/>
              <a:t>EventGrid</a:t>
            </a:r>
            <a:endParaRPr lang="en-US" dirty="0"/>
          </a:p>
          <a:p>
            <a:r>
              <a:rPr lang="en-US" dirty="0"/>
              <a:t>Logic App</a:t>
            </a:r>
          </a:p>
          <a:p>
            <a:r>
              <a:rPr lang="en-US" dirty="0"/>
              <a:t>ITSM Integration (ServiceNow)</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9/25/18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09559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 what areas are critical to report on.  Normally there is a strong overlap between security, audit, and legal requirements.</a:t>
            </a:r>
          </a:p>
          <a:p>
            <a:r>
              <a:rPr lang="en-US" dirty="0"/>
              <a:t>Find a mechanism for ingesting this information.  Focus on readability and efficiency of use.  No one wants to wade through 20 pages of a report if what they really want is half a page.</a:t>
            </a:r>
          </a:p>
          <a:p>
            <a:r>
              <a:rPr lang="en-US" dirty="0"/>
              <a:t>Delivery of reports is important as well.  Not all consumers will want to pull reports themselves, but some may.  Having scheduled reports delivered to consumers by email or file drop is typically the main use case.  Embedded reports can be used in external dashboards to help tie data points together.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9/25/18 11:20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9771504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14756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4FAE54-769C-8445-ABDD-49EB6B7CD102}" type="datetimeFigureOut">
              <a:rPr lang="en-US" smtClean="0"/>
              <a:t>9/25/18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FAF574-3593-2F42-97B4-2A2DC77AF109}" type="slidenum">
              <a:rPr lang="en-US" smtClean="0"/>
              <a:t>‹#›</a:t>
            </a:fld>
            <a:endParaRPr lang="en-US"/>
          </a:p>
        </p:txBody>
      </p:sp>
    </p:spTree>
    <p:extLst>
      <p:ext uri="{BB962C8B-B14F-4D97-AF65-F5344CB8AC3E}">
        <p14:creationId xmlns:p14="http://schemas.microsoft.com/office/powerpoint/2010/main" val="2263825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7593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8497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0012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781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3109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 id="2147484731"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err="1"/>
              <a:t>PowerBI</a:t>
            </a:r>
            <a:r>
              <a:rPr lang="en-US" dirty="0"/>
              <a:t> Quick Start</a:t>
            </a:r>
          </a:p>
        </p:txBody>
      </p:sp>
    </p:spTree>
    <p:extLst>
      <p:ext uri="{BB962C8B-B14F-4D97-AF65-F5344CB8AC3E}">
        <p14:creationId xmlns:p14="http://schemas.microsoft.com/office/powerpoint/2010/main" val="41021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DD97FF6-64CB-3E4D-90E7-AD75EF787A55}"/>
              </a:ext>
            </a:extLst>
          </p:cNvPr>
          <p:cNvSpPr txBox="1">
            <a:spLocks/>
          </p:cNvSpPr>
          <p:nvPr/>
        </p:nvSpPr>
        <p:spPr>
          <a:xfrm>
            <a:off x="6096000" y="1416737"/>
            <a:ext cx="5486400" cy="4708897"/>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267" dirty="0"/>
              <a:t>      </a:t>
            </a:r>
            <a:r>
              <a:rPr lang="en-US" dirty="0"/>
              <a:t>@</a:t>
            </a:r>
            <a:r>
              <a:rPr lang="en-US" dirty="0" err="1"/>
              <a:t>jgarverick</a:t>
            </a:r>
            <a:endParaRPr lang="en-US" dirty="0"/>
          </a:p>
          <a:p>
            <a:pPr marL="0" indent="0">
              <a:buNone/>
            </a:pPr>
            <a:endParaRPr lang="en-US" dirty="0"/>
          </a:p>
          <a:p>
            <a:pPr marL="0" indent="0">
              <a:buNone/>
            </a:pPr>
            <a:r>
              <a:rPr lang="en-US" dirty="0"/>
              <a:t>        </a:t>
            </a:r>
            <a:r>
              <a:rPr lang="en-US" dirty="0" err="1"/>
              <a:t>joshgarverick.blogspot.com</a:t>
            </a:r>
            <a:endParaRPr lang="en-US" dirty="0"/>
          </a:p>
        </p:txBody>
      </p:sp>
      <p:sp>
        <p:nvSpPr>
          <p:cNvPr id="2" name="Title 1"/>
          <p:cNvSpPr>
            <a:spLocks noGrp="1"/>
          </p:cNvSpPr>
          <p:nvPr>
            <p:ph type="title"/>
          </p:nvPr>
        </p:nvSpPr>
        <p:spPr>
          <a:xfrm>
            <a:off x="590868" y="579419"/>
            <a:ext cx="11018520" cy="553998"/>
          </a:xfrm>
        </p:spPr>
        <p:txBody>
          <a:bodyPr/>
          <a:lstStyle/>
          <a:p>
            <a:r>
              <a:rPr lang="en-US" dirty="0">
                <a:ea typeface="Telegrafico" charset="0"/>
                <a:cs typeface="Telegrafico" charset="0"/>
              </a:rPr>
              <a:t>Thank you for your time!  Any questions?</a:t>
            </a:r>
          </a:p>
        </p:txBody>
      </p:sp>
      <p:pic>
        <p:nvPicPr>
          <p:cNvPr id="5" name="Picture 4">
            <a:extLst>
              <a:ext uri="{FF2B5EF4-FFF2-40B4-BE49-F238E27FC236}">
                <a16:creationId xmlns:a16="http://schemas.microsoft.com/office/drawing/2014/main" id="{615C6D26-63B1-5D4B-A2EB-53A5B3770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885" y="1416737"/>
            <a:ext cx="4743116" cy="4743116"/>
          </a:xfrm>
          <a:prstGeom prst="rect">
            <a:avLst/>
          </a:prstGeom>
        </p:spPr>
      </p:pic>
      <p:pic>
        <p:nvPicPr>
          <p:cNvPr id="3" name="Picture 2">
            <a:extLst>
              <a:ext uri="{FF2B5EF4-FFF2-40B4-BE49-F238E27FC236}">
                <a16:creationId xmlns:a16="http://schemas.microsoft.com/office/drawing/2014/main" id="{906B374F-5C59-604F-9508-1D8EADD1F23C}"/>
              </a:ext>
            </a:extLst>
          </p:cNvPr>
          <p:cNvPicPr>
            <a:picLocks noChangeAspect="1"/>
          </p:cNvPicPr>
          <p:nvPr/>
        </p:nvPicPr>
        <p:blipFill>
          <a:blip r:embed="rId3"/>
          <a:stretch>
            <a:fillRect/>
          </a:stretch>
        </p:blipFill>
        <p:spPr>
          <a:xfrm>
            <a:off x="5892800" y="1385976"/>
            <a:ext cx="990600" cy="990600"/>
          </a:xfrm>
          <a:prstGeom prst="rect">
            <a:avLst/>
          </a:prstGeom>
        </p:spPr>
      </p:pic>
      <p:pic>
        <p:nvPicPr>
          <p:cNvPr id="8" name="Picture 7">
            <a:extLst>
              <a:ext uri="{FF2B5EF4-FFF2-40B4-BE49-F238E27FC236}">
                <a16:creationId xmlns:a16="http://schemas.microsoft.com/office/drawing/2014/main" id="{1C54F525-822F-B24C-A3EB-2B27C7E31FA4}"/>
              </a:ext>
            </a:extLst>
          </p:cNvPr>
          <p:cNvPicPr>
            <a:picLocks noChangeAspect="1"/>
          </p:cNvPicPr>
          <p:nvPr/>
        </p:nvPicPr>
        <p:blipFill>
          <a:blip r:embed="rId4"/>
          <a:stretch>
            <a:fillRect/>
          </a:stretch>
        </p:blipFill>
        <p:spPr>
          <a:xfrm>
            <a:off x="5892800" y="2569239"/>
            <a:ext cx="914400" cy="914400"/>
          </a:xfrm>
          <a:prstGeom prst="rect">
            <a:avLst/>
          </a:prstGeom>
        </p:spPr>
      </p:pic>
    </p:spTree>
    <p:extLst>
      <p:ext uri="{BB962C8B-B14F-4D97-AF65-F5344CB8AC3E}">
        <p14:creationId xmlns:p14="http://schemas.microsoft.com/office/powerpoint/2010/main" val="280096736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425541"/>
            <a:ext cx="5943600" cy="1107996"/>
          </a:xfrm>
        </p:spPr>
        <p:txBody>
          <a:bodyPr/>
          <a:lstStyle/>
          <a:p>
            <a:r>
              <a:rPr lang="en-US" dirty="0"/>
              <a:t>Core Azure Solutions: Automation (Operations)</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p:txBody>
          <a:bodyPr/>
          <a:lstStyle/>
          <a:p>
            <a:r>
              <a:rPr lang="en-US" dirty="0"/>
              <a:t>Josh Garverick</a:t>
            </a:r>
          </a:p>
        </p:txBody>
      </p:sp>
      <p:sp>
        <p:nvSpPr>
          <p:cNvPr id="5" name="Text Placeholder 4">
            <a:extLst>
              <a:ext uri="{FF2B5EF4-FFF2-40B4-BE49-F238E27FC236}">
                <a16:creationId xmlns:a16="http://schemas.microsoft.com/office/drawing/2014/main" id="{C2A8FA8E-80DC-468B-AB33-77C815EA5E15}"/>
              </a:ext>
            </a:extLst>
          </p:cNvPr>
          <p:cNvSpPr>
            <a:spLocks noGrp="1"/>
          </p:cNvSpPr>
          <p:nvPr>
            <p:ph type="body" sz="quarter" idx="13"/>
          </p:nvPr>
        </p:nvSpPr>
        <p:spPr/>
        <p:txBody>
          <a:bodyPr/>
          <a:lstStyle/>
          <a:p>
            <a:r>
              <a:rPr lang="en-US" dirty="0"/>
              <a:t>BRK2399</a:t>
            </a: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548D-D222-3643-85C5-6FDA78D7DB9E}"/>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3554734E-6028-B741-BDDA-8A8DD463C3F6}"/>
              </a:ext>
            </a:extLst>
          </p:cNvPr>
          <p:cNvSpPr>
            <a:spLocks noGrp="1"/>
          </p:cNvSpPr>
          <p:nvPr>
            <p:ph type="body" sz="quarter" idx="10"/>
          </p:nvPr>
        </p:nvSpPr>
        <p:spPr>
          <a:xfrm>
            <a:off x="584200" y="1435497"/>
            <a:ext cx="11018520" cy="1465016"/>
          </a:xfrm>
        </p:spPr>
        <p:txBody>
          <a:bodyPr/>
          <a:lstStyle/>
          <a:p>
            <a:r>
              <a:rPr lang="en-US" dirty="0"/>
              <a:t>Job and Task Automation</a:t>
            </a:r>
          </a:p>
          <a:p>
            <a:r>
              <a:rPr lang="en-US" dirty="0"/>
              <a:t>Incident Management Integrations</a:t>
            </a:r>
          </a:p>
          <a:p>
            <a:r>
              <a:rPr lang="en-US" dirty="0"/>
              <a:t>Reporting</a:t>
            </a:r>
          </a:p>
        </p:txBody>
      </p:sp>
    </p:spTree>
    <p:extLst>
      <p:ext uri="{BB962C8B-B14F-4D97-AF65-F5344CB8AC3E}">
        <p14:creationId xmlns:p14="http://schemas.microsoft.com/office/powerpoint/2010/main" val="131141344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05EB4-4BFA-6944-8D34-EFC4E6A27E7E}"/>
              </a:ext>
            </a:extLst>
          </p:cNvPr>
          <p:cNvSpPr>
            <a:spLocks noGrp="1"/>
          </p:cNvSpPr>
          <p:nvPr>
            <p:ph type="title"/>
          </p:nvPr>
        </p:nvSpPr>
        <p:spPr>
          <a:xfrm>
            <a:off x="584200" y="2981637"/>
            <a:ext cx="3769475" cy="861774"/>
          </a:xfrm>
        </p:spPr>
        <p:txBody>
          <a:bodyPr/>
          <a:lstStyle/>
          <a:p>
            <a:r>
              <a:rPr lang="en-US" dirty="0"/>
              <a:t>Script First, </a:t>
            </a:r>
            <a:br>
              <a:rPr lang="en-US" dirty="0"/>
            </a:br>
            <a:r>
              <a:rPr lang="en-US" dirty="0"/>
              <a:t>Ask Questions Later</a:t>
            </a:r>
          </a:p>
        </p:txBody>
      </p:sp>
      <p:sp>
        <p:nvSpPr>
          <p:cNvPr id="3" name="Picture Placeholder 2">
            <a:extLst>
              <a:ext uri="{FF2B5EF4-FFF2-40B4-BE49-F238E27FC236}">
                <a16:creationId xmlns:a16="http://schemas.microsoft.com/office/drawing/2014/main" id="{4EABEDAD-59FB-BC44-B59C-73ADBEC91879}"/>
              </a:ext>
            </a:extLst>
          </p:cNvPr>
          <p:cNvSpPr>
            <a:spLocks noGrp="1"/>
          </p:cNvSpPr>
          <p:nvPr>
            <p:ph type="pic" sz="quarter" idx="11"/>
          </p:nvPr>
        </p:nvSpPr>
        <p:spPr/>
      </p:sp>
    </p:spTree>
    <p:extLst>
      <p:ext uri="{BB962C8B-B14F-4D97-AF65-F5344CB8AC3E}">
        <p14:creationId xmlns:p14="http://schemas.microsoft.com/office/powerpoint/2010/main" val="35284726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dirty="0"/>
              <a:t>Azure</a:t>
            </a:r>
            <a:r>
              <a:rPr lang="en-US" dirty="0">
                <a:solidFill>
                  <a:srgbClr val="C00000"/>
                </a:solidFill>
                <a:latin typeface="Telegrafico" charset="0"/>
                <a:ea typeface="Telegrafico" charset="0"/>
                <a:cs typeface="Telegrafico" charset="0"/>
              </a:rPr>
              <a:t> </a:t>
            </a:r>
            <a:r>
              <a:rPr lang="en-US" dirty="0"/>
              <a:t>Automation</a:t>
            </a:r>
          </a:p>
        </p:txBody>
      </p:sp>
      <p:sp>
        <p:nvSpPr>
          <p:cNvPr id="3" name="Content Placeholder 2"/>
          <p:cNvSpPr>
            <a:spLocks noGrp="1"/>
          </p:cNvSpPr>
          <p:nvPr>
            <p:ph idx="1"/>
          </p:nvPr>
        </p:nvSpPr>
        <p:spPr>
          <a:xfrm>
            <a:off x="584200" y="1435503"/>
            <a:ext cx="11018520" cy="4271939"/>
          </a:xfrm>
        </p:spPr>
        <p:txBody>
          <a:bodyPr/>
          <a:lstStyle/>
          <a:p>
            <a:r>
              <a:rPr lang="en-US" dirty="0"/>
              <a:t>Define Runbooks for common tasks</a:t>
            </a:r>
          </a:p>
          <a:p>
            <a:r>
              <a:rPr lang="en-US" dirty="0"/>
              <a:t>Schedule jobs to run said runbooks</a:t>
            </a:r>
          </a:p>
          <a:p>
            <a:r>
              <a:rPr lang="en-US" dirty="0"/>
              <a:t>Pull server for PowerShell DSC</a:t>
            </a:r>
          </a:p>
          <a:p>
            <a:r>
              <a:rPr lang="en-US" dirty="0"/>
              <a:t>Credentials and Certificates</a:t>
            </a:r>
          </a:p>
          <a:p>
            <a:r>
              <a:rPr lang="en-US" dirty="0"/>
              <a:t>Supports Azure and On-Premises Servers</a:t>
            </a:r>
          </a:p>
          <a:p>
            <a:r>
              <a:rPr lang="en-US" dirty="0"/>
              <a:t>Compliance and Audit</a:t>
            </a:r>
          </a:p>
          <a:p>
            <a:pPr lvl="1"/>
            <a:r>
              <a:rPr lang="en-US" dirty="0"/>
              <a:t>Update management</a:t>
            </a:r>
          </a:p>
          <a:p>
            <a:pPr lvl="1"/>
            <a:r>
              <a:rPr lang="en-US" dirty="0"/>
              <a:t>Inventory</a:t>
            </a:r>
          </a:p>
          <a:p>
            <a:pPr lvl="1"/>
            <a:r>
              <a:rPr lang="en-US" dirty="0"/>
              <a:t>Change tracking</a:t>
            </a:r>
          </a:p>
        </p:txBody>
      </p:sp>
    </p:spTree>
    <p:extLst>
      <p:ext uri="{BB962C8B-B14F-4D97-AF65-F5344CB8AC3E}">
        <p14:creationId xmlns:p14="http://schemas.microsoft.com/office/powerpoint/2010/main" val="57294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Azure Automation</a:t>
            </a:r>
          </a:p>
        </p:txBody>
      </p:sp>
    </p:spTree>
    <p:extLst>
      <p:ext uri="{BB962C8B-B14F-4D97-AF65-F5344CB8AC3E}">
        <p14:creationId xmlns:p14="http://schemas.microsoft.com/office/powerpoint/2010/main" val="102646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dirty="0"/>
              <a:t>Incident Management</a:t>
            </a:r>
          </a:p>
        </p:txBody>
      </p:sp>
      <p:sp>
        <p:nvSpPr>
          <p:cNvPr id="3" name="Content Placeholder 2"/>
          <p:cNvSpPr>
            <a:spLocks noGrp="1"/>
          </p:cNvSpPr>
          <p:nvPr>
            <p:ph idx="1"/>
          </p:nvPr>
        </p:nvSpPr>
        <p:spPr>
          <a:xfrm>
            <a:off x="584200" y="1435503"/>
            <a:ext cx="11018520" cy="4789003"/>
          </a:xfrm>
        </p:spPr>
        <p:txBody>
          <a:bodyPr/>
          <a:lstStyle/>
          <a:p>
            <a:r>
              <a:rPr lang="en-US" dirty="0"/>
              <a:t>Watch</a:t>
            </a:r>
          </a:p>
          <a:p>
            <a:pPr lvl="1"/>
            <a:r>
              <a:rPr lang="en-US" dirty="0"/>
              <a:t>Application Insights</a:t>
            </a:r>
          </a:p>
          <a:p>
            <a:pPr lvl="1"/>
            <a:r>
              <a:rPr lang="en-US" dirty="0"/>
              <a:t>Azure Monitor</a:t>
            </a:r>
          </a:p>
          <a:p>
            <a:pPr lvl="1"/>
            <a:r>
              <a:rPr lang="en-US" dirty="0"/>
              <a:t>Azure Security Center</a:t>
            </a:r>
          </a:p>
          <a:p>
            <a:r>
              <a:rPr lang="en-US" dirty="0"/>
              <a:t>Alert and Notify</a:t>
            </a:r>
          </a:p>
          <a:p>
            <a:pPr lvl="1"/>
            <a:r>
              <a:rPr lang="en-US" dirty="0"/>
              <a:t>Azure Alerts</a:t>
            </a:r>
          </a:p>
          <a:p>
            <a:pPr lvl="1"/>
            <a:r>
              <a:rPr lang="en-US" dirty="0"/>
              <a:t>Notification Channels (SMS, Email)</a:t>
            </a:r>
          </a:p>
          <a:p>
            <a:r>
              <a:rPr lang="en-US" dirty="0"/>
              <a:t>(Re)act</a:t>
            </a:r>
          </a:p>
          <a:p>
            <a:pPr lvl="1"/>
            <a:r>
              <a:rPr lang="en-US" dirty="0"/>
              <a:t>Intake</a:t>
            </a:r>
          </a:p>
          <a:p>
            <a:pPr lvl="1"/>
            <a:r>
              <a:rPr lang="en-US" dirty="0"/>
              <a:t>Triage</a:t>
            </a:r>
          </a:p>
          <a:p>
            <a:pPr lvl="1"/>
            <a:r>
              <a:rPr lang="en-US" dirty="0"/>
              <a:t>Resolve</a:t>
            </a:r>
          </a:p>
          <a:p>
            <a:pPr lvl="1"/>
            <a:endParaRPr lang="en-US" dirty="0"/>
          </a:p>
        </p:txBody>
      </p:sp>
    </p:spTree>
    <p:extLst>
      <p:ext uri="{BB962C8B-B14F-4D97-AF65-F5344CB8AC3E}">
        <p14:creationId xmlns:p14="http://schemas.microsoft.com/office/powerpoint/2010/main" val="1364482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Alerts, Logic Apps, and ITSM Tickets</a:t>
            </a:r>
          </a:p>
        </p:txBody>
      </p:sp>
    </p:spTree>
    <p:extLst>
      <p:ext uri="{BB962C8B-B14F-4D97-AF65-F5344CB8AC3E}">
        <p14:creationId xmlns:p14="http://schemas.microsoft.com/office/powerpoint/2010/main" val="25974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dirty="0"/>
              <a:t>Visualizing Changes and Compliance</a:t>
            </a:r>
          </a:p>
        </p:txBody>
      </p:sp>
      <p:sp>
        <p:nvSpPr>
          <p:cNvPr id="3" name="Content Placeholder 2"/>
          <p:cNvSpPr>
            <a:spLocks noGrp="1"/>
          </p:cNvSpPr>
          <p:nvPr>
            <p:ph idx="1"/>
          </p:nvPr>
        </p:nvSpPr>
        <p:spPr>
          <a:xfrm>
            <a:off x="584200" y="1435503"/>
            <a:ext cx="11018520" cy="5158335"/>
          </a:xfrm>
        </p:spPr>
        <p:txBody>
          <a:bodyPr/>
          <a:lstStyle/>
          <a:p>
            <a:r>
              <a:rPr lang="en-US" dirty="0"/>
              <a:t>Identify</a:t>
            </a:r>
          </a:p>
          <a:p>
            <a:pPr lvl="1"/>
            <a:r>
              <a:rPr lang="en-US" dirty="0"/>
              <a:t>Security requirements</a:t>
            </a:r>
          </a:p>
          <a:p>
            <a:pPr lvl="1"/>
            <a:r>
              <a:rPr lang="en-US" dirty="0"/>
              <a:t>Audit requirements</a:t>
            </a:r>
          </a:p>
          <a:p>
            <a:pPr lvl="1"/>
            <a:r>
              <a:rPr lang="en-US" dirty="0"/>
              <a:t>Legal requirements</a:t>
            </a:r>
          </a:p>
          <a:p>
            <a:r>
              <a:rPr lang="en-US" dirty="0"/>
              <a:t>Ingest</a:t>
            </a:r>
          </a:p>
          <a:p>
            <a:pPr lvl="1"/>
            <a:r>
              <a:rPr lang="en-US" dirty="0"/>
              <a:t>User-friendly</a:t>
            </a:r>
          </a:p>
          <a:p>
            <a:pPr lvl="1"/>
            <a:r>
              <a:rPr lang="en-US" dirty="0"/>
              <a:t>Cost effective</a:t>
            </a:r>
          </a:p>
          <a:p>
            <a:pPr lvl="1"/>
            <a:r>
              <a:rPr lang="en-US" dirty="0"/>
              <a:t>Purpose-built</a:t>
            </a:r>
          </a:p>
          <a:p>
            <a:r>
              <a:rPr lang="en-US" dirty="0"/>
              <a:t>Deliver</a:t>
            </a:r>
          </a:p>
          <a:p>
            <a:pPr lvl="1"/>
            <a:r>
              <a:rPr lang="en-US" dirty="0"/>
              <a:t>Pull-based</a:t>
            </a:r>
          </a:p>
          <a:p>
            <a:pPr lvl="1"/>
            <a:r>
              <a:rPr lang="en-US" dirty="0"/>
              <a:t>Embedded</a:t>
            </a:r>
          </a:p>
          <a:p>
            <a:pPr lvl="1"/>
            <a:r>
              <a:rPr lang="en-US" dirty="0"/>
              <a:t>Scheduled</a:t>
            </a:r>
          </a:p>
          <a:p>
            <a:pPr lvl="1"/>
            <a:endParaRPr lang="en-US" dirty="0"/>
          </a:p>
        </p:txBody>
      </p:sp>
    </p:spTree>
    <p:extLst>
      <p:ext uri="{BB962C8B-B14F-4D97-AF65-F5344CB8AC3E}">
        <p14:creationId xmlns:p14="http://schemas.microsoft.com/office/powerpoint/2010/main" val="259910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2018-09-28T00:00:00+00:00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2018-09-24T00:00:00+00:00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6" ma:contentTypeDescription="" ma:contentTypeScope="" ma:versionID="c8759e92857812bc9b3f43044e235f59">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1717c46bd241e05dcfc96b6b635e9e1"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5a4b3278-325d-441a-b38f-6f1926bc734e"/>
    <ds:schemaRef ds:uri="http://purl.org/dc/terms/"/>
    <ds:schemaRef ds:uri="http://schemas.microsoft.com/office/2006/documentManagement/types"/>
    <ds:schemaRef ds:uri="http://purl.org/dc/dcmitype/"/>
    <ds:schemaRef ds:uri="http://purl.org/dc/elements/1.1/"/>
    <ds:schemaRef ds:uri="http://schemas.microsoft.com/office/2006/metadata/properties"/>
    <ds:schemaRef ds:uri="http://schemas.microsoft.com/office/infopath/2007/PartnerControls"/>
    <ds:schemaRef ds:uri="230e9df3-be65-4c73-a93b-d1236ebd677e"/>
    <ds:schemaRef ds:uri="http://schemas.microsoft.com/sharepoint/v3"/>
    <ds:schemaRef ds:uri="http://schemas.openxmlformats.org/package/2006/metadata/core-properties"/>
    <ds:schemaRef ds:uri="9d1f81f6-e953-47ea-988e-33ed651c58e6"/>
    <ds:schemaRef ds:uri="http://www.w3.org/XML/1998/namespace"/>
  </ds:schemaRefs>
</ds:datastoreItem>
</file>

<file path=customXml/itemProps2.xml><?xml version="1.0" encoding="utf-8"?>
<ds:datastoreItem xmlns:ds="http://schemas.openxmlformats.org/officeDocument/2006/customXml" ds:itemID="{8C70D330-83C3-4296-815C-1D543D43A8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12605</TotalTime>
  <Words>789</Words>
  <Application>Microsoft Macintosh PowerPoint</Application>
  <PresentationFormat>Widescreen</PresentationFormat>
  <Paragraphs>110</Paragraphs>
  <Slides>12</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Consolas</vt:lpstr>
      <vt:lpstr>Segoe UI</vt:lpstr>
      <vt:lpstr>Segoe UI Light</vt:lpstr>
      <vt:lpstr>Segoe UI Semibold</vt:lpstr>
      <vt:lpstr>Segoe UI Semilight</vt:lpstr>
      <vt:lpstr>Telegrafico</vt:lpstr>
      <vt:lpstr>Wingdings</vt:lpstr>
      <vt:lpstr>5-50203_Microsoft_Ignite_Template</vt:lpstr>
      <vt:lpstr>PowerPoint Presentation</vt:lpstr>
      <vt:lpstr>Core Azure Solutions: Automation (Operations)</vt:lpstr>
      <vt:lpstr>Agenda</vt:lpstr>
      <vt:lpstr>Script First,  Ask Questions Later</vt:lpstr>
      <vt:lpstr>Azure Automation</vt:lpstr>
      <vt:lpstr>Demo</vt:lpstr>
      <vt:lpstr>Incident Management</vt:lpstr>
      <vt:lpstr>Demo</vt:lpstr>
      <vt:lpstr>Visualizing Changes and Compliance</vt:lpstr>
      <vt:lpstr>Demo</vt:lpstr>
      <vt:lpstr>Thank you for your time!  Any questions?</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Brieanne Vanderpool</dc:creator>
  <cp:keywords>Microsoft Ignite</cp:keywords>
  <dc:description/>
  <cp:lastModifiedBy>Josh Garverick</cp:lastModifiedBy>
  <cp:revision>19</cp:revision>
  <dcterms:created xsi:type="dcterms:W3CDTF">2018-08-10T17:04:28Z</dcterms:created>
  <dcterms:modified xsi:type="dcterms:W3CDTF">2018-09-25T15:20:41Z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